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7" r:id="rId7"/>
    <p:sldId id="261" r:id="rId8"/>
    <p:sldId id="270" r:id="rId9"/>
    <p:sldId id="262" r:id="rId10"/>
    <p:sldId id="266" r:id="rId11"/>
    <p:sldId id="264" r:id="rId12"/>
    <p:sldId id="265"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03"/>
    <p:restoredTop sz="96405"/>
  </p:normalViewPr>
  <p:slideViewPr>
    <p:cSldViewPr snapToGrid="0" snapToObjects="1">
      <p:cViewPr varScale="1">
        <p:scale>
          <a:sx n="162" d="100"/>
          <a:sy n="162" d="100"/>
        </p:scale>
        <p:origin x="480"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8/4/20</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8/4/20</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8/4/20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8/4/20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8/4/20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8/4/20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8/4/20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8/4/20</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8/4/20</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hyperlink" Target="http://vision.stanford.edu/aditya86/ImageNetDogs/"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2A5085-85E9-A24A-BAC4-4BE051AEB5BD}"/>
              </a:ext>
            </a:extLst>
          </p:cNvPr>
          <p:cNvSpPr>
            <a:spLocks noGrp="1"/>
          </p:cNvSpPr>
          <p:nvPr>
            <p:ph type="ctrTitle"/>
          </p:nvPr>
        </p:nvSpPr>
        <p:spPr/>
        <p:txBody>
          <a:bodyPr/>
          <a:lstStyle/>
          <a:p>
            <a:r>
              <a:rPr lang="en-US" sz="6600" b="1" dirty="0"/>
              <a:t>IMAGE CLASSIFICATION</a:t>
            </a:r>
            <a:br>
              <a:rPr lang="en-US" dirty="0"/>
            </a:br>
            <a:r>
              <a:rPr lang="en-US" sz="3200" dirty="0"/>
              <a:t>WHO’S THAT DOGGIE IN THE WINDOW?</a:t>
            </a:r>
            <a:endParaRPr lang="en-US" dirty="0"/>
          </a:p>
        </p:txBody>
      </p:sp>
      <p:sp>
        <p:nvSpPr>
          <p:cNvPr id="3" name="Subtitle 2">
            <a:extLst>
              <a:ext uri="{FF2B5EF4-FFF2-40B4-BE49-F238E27FC236}">
                <a16:creationId xmlns:a16="http://schemas.microsoft.com/office/drawing/2014/main" id="{780EC5CF-E7FF-5141-B6B9-8988498F4037}"/>
              </a:ext>
            </a:extLst>
          </p:cNvPr>
          <p:cNvSpPr>
            <a:spLocks noGrp="1"/>
          </p:cNvSpPr>
          <p:nvPr>
            <p:ph type="subTitle" idx="1"/>
          </p:nvPr>
        </p:nvSpPr>
        <p:spPr>
          <a:xfrm>
            <a:off x="2679906" y="4338535"/>
            <a:ext cx="6831673" cy="1235413"/>
          </a:xfrm>
        </p:spPr>
        <p:txBody>
          <a:bodyPr>
            <a:normAutofit/>
          </a:bodyPr>
          <a:lstStyle/>
          <a:p>
            <a:r>
              <a:rPr lang="en-US" sz="2000" dirty="0"/>
              <a:t>MATT B JACKSON </a:t>
            </a:r>
          </a:p>
          <a:p>
            <a:r>
              <a:rPr lang="en-US" sz="2000" dirty="0"/>
              <a:t>DSC 680 (SUMMER 2020)</a:t>
            </a:r>
          </a:p>
          <a:p>
            <a:r>
              <a:rPr lang="en-US" sz="2000" dirty="0"/>
              <a:t>BELLEVUE UNIVERSITY</a:t>
            </a:r>
          </a:p>
          <a:p>
            <a:endParaRPr lang="en-US" dirty="0"/>
          </a:p>
        </p:txBody>
      </p:sp>
      <p:pic>
        <p:nvPicPr>
          <p:cNvPr id="5" name="Recorded Sound">
            <a:hlinkClick r:id="" action="ppaction://media"/>
            <a:extLst>
              <a:ext uri="{FF2B5EF4-FFF2-40B4-BE49-F238E27FC236}">
                <a16:creationId xmlns:a16="http://schemas.microsoft.com/office/drawing/2014/main" id="{14E4BAA6-DEB8-3B47-96CD-97B81F301F0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9200" y="0"/>
            <a:ext cx="812800" cy="812800"/>
          </a:xfrm>
          <a:prstGeom prst="rect">
            <a:avLst/>
          </a:prstGeom>
        </p:spPr>
      </p:pic>
    </p:spTree>
    <p:extLst>
      <p:ext uri="{BB962C8B-B14F-4D97-AF65-F5344CB8AC3E}">
        <p14:creationId xmlns:p14="http://schemas.microsoft.com/office/powerpoint/2010/main" val="2022707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6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METHODS – EVALUATING PREDICTIONS</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ctr">
            <a:normAutofit/>
          </a:bodyPr>
          <a:lstStyle/>
          <a:p>
            <a:r>
              <a:rPr lang="en-US" sz="2400" dirty="0"/>
              <a:t>Traditionally, when creating a network, the test set would be evaluated right after model creation.</a:t>
            </a:r>
          </a:p>
          <a:p>
            <a:pPr marL="0" indent="0">
              <a:buNone/>
            </a:pPr>
            <a:endParaRPr lang="en-US" sz="2400" dirty="0"/>
          </a:p>
          <a:p>
            <a:r>
              <a:rPr lang="en-US" sz="2400" dirty="0"/>
              <a:t>In this case, a separate Python file will be used to determine testing loss and accuracy for a given .h5 file</a:t>
            </a:r>
          </a:p>
        </p:txBody>
      </p:sp>
      <p:pic>
        <p:nvPicPr>
          <p:cNvPr id="4" name="Recorded Sound">
            <a:hlinkClick r:id="" action="ppaction://media"/>
            <a:extLst>
              <a:ext uri="{FF2B5EF4-FFF2-40B4-BE49-F238E27FC236}">
                <a16:creationId xmlns:a16="http://schemas.microsoft.com/office/drawing/2014/main" id="{62884EF5-26DB-0048-9E56-6EBEDDD8EFE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2710" y="58683"/>
            <a:ext cx="812800" cy="812800"/>
          </a:xfrm>
          <a:prstGeom prst="rect">
            <a:avLst/>
          </a:prstGeom>
        </p:spPr>
      </p:pic>
    </p:spTree>
    <p:extLst>
      <p:ext uri="{BB962C8B-B14F-4D97-AF65-F5344CB8AC3E}">
        <p14:creationId xmlns:p14="http://schemas.microsoft.com/office/powerpoint/2010/main" val="3582651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4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RESULTS – SCRATCH MADE NETWORK</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t">
            <a:normAutofit/>
          </a:bodyPr>
          <a:lstStyle/>
          <a:p>
            <a:r>
              <a:rPr lang="en-US" sz="2400" dirty="0"/>
              <a:t>Not a surprise, the scratch made network was a failure. Below is a summary of the results from the training, validation, and testing datasets</a:t>
            </a:r>
          </a:p>
          <a:p>
            <a:pPr marL="0" indent="0">
              <a:buNone/>
            </a:pPr>
            <a:endParaRPr lang="en-US" sz="2400" dirty="0"/>
          </a:p>
          <a:p>
            <a:pPr marL="0" indent="0">
              <a:buNone/>
            </a:pPr>
            <a:endParaRPr lang="en-US" sz="2400" dirty="0"/>
          </a:p>
          <a:p>
            <a:pPr marL="0" indent="0">
              <a:buNone/>
            </a:pPr>
            <a:endParaRPr lang="en-US" sz="2400" dirty="0"/>
          </a:p>
        </p:txBody>
      </p:sp>
      <p:graphicFrame>
        <p:nvGraphicFramePr>
          <p:cNvPr id="4" name="Table 3">
            <a:extLst>
              <a:ext uri="{FF2B5EF4-FFF2-40B4-BE49-F238E27FC236}">
                <a16:creationId xmlns:a16="http://schemas.microsoft.com/office/drawing/2014/main" id="{13643AAD-64C2-9541-AA4C-A89CC7C71E7E}"/>
              </a:ext>
            </a:extLst>
          </p:cNvPr>
          <p:cNvGraphicFramePr>
            <a:graphicFrameLocks noGrp="1"/>
          </p:cNvGraphicFramePr>
          <p:nvPr>
            <p:extLst>
              <p:ext uri="{D42A27DB-BD31-4B8C-83A1-F6EECF244321}">
                <p14:modId xmlns:p14="http://schemas.microsoft.com/office/powerpoint/2010/main" val="565726361"/>
              </p:ext>
            </p:extLst>
          </p:nvPr>
        </p:nvGraphicFramePr>
        <p:xfrm>
          <a:off x="2108200" y="4076700"/>
          <a:ext cx="8128000" cy="111252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922520456"/>
                    </a:ext>
                  </a:extLst>
                </a:gridCol>
                <a:gridCol w="2032000">
                  <a:extLst>
                    <a:ext uri="{9D8B030D-6E8A-4147-A177-3AD203B41FA5}">
                      <a16:colId xmlns:a16="http://schemas.microsoft.com/office/drawing/2014/main" val="2440341642"/>
                    </a:ext>
                  </a:extLst>
                </a:gridCol>
                <a:gridCol w="2032000">
                  <a:extLst>
                    <a:ext uri="{9D8B030D-6E8A-4147-A177-3AD203B41FA5}">
                      <a16:colId xmlns:a16="http://schemas.microsoft.com/office/drawing/2014/main" val="3165650662"/>
                    </a:ext>
                  </a:extLst>
                </a:gridCol>
                <a:gridCol w="2032000">
                  <a:extLst>
                    <a:ext uri="{9D8B030D-6E8A-4147-A177-3AD203B41FA5}">
                      <a16:colId xmlns:a16="http://schemas.microsoft.com/office/drawing/2014/main" val="4148442425"/>
                    </a:ext>
                  </a:extLst>
                </a:gridCol>
              </a:tblGrid>
              <a:tr h="370840">
                <a:tc>
                  <a:txBody>
                    <a:bodyPr/>
                    <a:lstStyle/>
                    <a:p>
                      <a:r>
                        <a:rPr lang="en-US" dirty="0"/>
                        <a:t>Metric</a:t>
                      </a:r>
                    </a:p>
                  </a:txBody>
                  <a:tcPr/>
                </a:tc>
                <a:tc>
                  <a:txBody>
                    <a:bodyPr/>
                    <a:lstStyle/>
                    <a:p>
                      <a:r>
                        <a:rPr lang="en-US" dirty="0"/>
                        <a:t>Training</a:t>
                      </a:r>
                    </a:p>
                  </a:txBody>
                  <a:tcPr/>
                </a:tc>
                <a:tc>
                  <a:txBody>
                    <a:bodyPr/>
                    <a:lstStyle/>
                    <a:p>
                      <a:r>
                        <a:rPr lang="en-US" dirty="0"/>
                        <a:t>Validation</a:t>
                      </a:r>
                    </a:p>
                  </a:txBody>
                  <a:tcPr/>
                </a:tc>
                <a:tc>
                  <a:txBody>
                    <a:bodyPr/>
                    <a:lstStyle/>
                    <a:p>
                      <a:r>
                        <a:rPr lang="en-US" dirty="0"/>
                        <a:t>Testing</a:t>
                      </a:r>
                    </a:p>
                  </a:txBody>
                  <a:tcPr/>
                </a:tc>
                <a:extLst>
                  <a:ext uri="{0D108BD9-81ED-4DB2-BD59-A6C34878D82A}">
                    <a16:rowId xmlns:a16="http://schemas.microsoft.com/office/drawing/2014/main" val="1745903411"/>
                  </a:ext>
                </a:extLst>
              </a:tr>
              <a:tr h="370840">
                <a:tc>
                  <a:txBody>
                    <a:bodyPr/>
                    <a:lstStyle/>
                    <a:p>
                      <a:r>
                        <a:rPr lang="en-US" dirty="0"/>
                        <a:t>Loss</a:t>
                      </a:r>
                    </a:p>
                  </a:txBody>
                  <a:tcPr/>
                </a:tc>
                <a:tc>
                  <a:txBody>
                    <a:bodyPr/>
                    <a:lstStyle/>
                    <a:p>
                      <a:r>
                        <a:rPr lang="en-US" dirty="0"/>
                        <a:t>4.78</a:t>
                      </a:r>
                    </a:p>
                  </a:txBody>
                  <a:tcPr/>
                </a:tc>
                <a:tc>
                  <a:txBody>
                    <a:bodyPr/>
                    <a:lstStyle/>
                    <a:p>
                      <a:r>
                        <a:rPr lang="en-US" dirty="0"/>
                        <a:t>4.82</a:t>
                      </a:r>
                    </a:p>
                  </a:txBody>
                  <a:tcPr/>
                </a:tc>
                <a:tc>
                  <a:txBody>
                    <a:bodyPr/>
                    <a:lstStyle/>
                    <a:p>
                      <a:r>
                        <a:rPr lang="en-US" dirty="0"/>
                        <a:t>4.80</a:t>
                      </a:r>
                    </a:p>
                  </a:txBody>
                  <a:tcPr/>
                </a:tc>
                <a:extLst>
                  <a:ext uri="{0D108BD9-81ED-4DB2-BD59-A6C34878D82A}">
                    <a16:rowId xmlns:a16="http://schemas.microsoft.com/office/drawing/2014/main" val="3916430312"/>
                  </a:ext>
                </a:extLst>
              </a:tr>
              <a:tr h="370840">
                <a:tc>
                  <a:txBody>
                    <a:bodyPr/>
                    <a:lstStyle/>
                    <a:p>
                      <a:r>
                        <a:rPr lang="en-US" dirty="0"/>
                        <a:t>Accuracy</a:t>
                      </a:r>
                    </a:p>
                  </a:txBody>
                  <a:tcPr/>
                </a:tc>
                <a:tc>
                  <a:txBody>
                    <a:bodyPr/>
                    <a:lstStyle/>
                    <a:p>
                      <a:r>
                        <a:rPr lang="en-US" dirty="0"/>
                        <a:t>0.67%</a:t>
                      </a:r>
                    </a:p>
                  </a:txBody>
                  <a:tcPr/>
                </a:tc>
                <a:tc>
                  <a:txBody>
                    <a:bodyPr/>
                    <a:lstStyle/>
                    <a:p>
                      <a:r>
                        <a:rPr lang="en-US" dirty="0"/>
                        <a:t>1.24%</a:t>
                      </a:r>
                    </a:p>
                  </a:txBody>
                  <a:tcPr/>
                </a:tc>
                <a:tc>
                  <a:txBody>
                    <a:bodyPr/>
                    <a:lstStyle/>
                    <a:p>
                      <a:r>
                        <a:rPr lang="en-US" dirty="0"/>
                        <a:t>1.21%</a:t>
                      </a:r>
                    </a:p>
                  </a:txBody>
                  <a:tcPr/>
                </a:tc>
                <a:extLst>
                  <a:ext uri="{0D108BD9-81ED-4DB2-BD59-A6C34878D82A}">
                    <a16:rowId xmlns:a16="http://schemas.microsoft.com/office/drawing/2014/main" val="601799128"/>
                  </a:ext>
                </a:extLst>
              </a:tr>
            </a:tbl>
          </a:graphicData>
        </a:graphic>
      </p:graphicFrame>
      <p:pic>
        <p:nvPicPr>
          <p:cNvPr id="5" name="Recorded Sound">
            <a:hlinkClick r:id="" action="ppaction://media"/>
            <a:extLst>
              <a:ext uri="{FF2B5EF4-FFF2-40B4-BE49-F238E27FC236}">
                <a16:creationId xmlns:a16="http://schemas.microsoft.com/office/drawing/2014/main" id="{AC34FBB4-6B72-2843-AB7F-85CC322038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83883" y="129627"/>
            <a:ext cx="812800" cy="812800"/>
          </a:xfrm>
          <a:prstGeom prst="rect">
            <a:avLst/>
          </a:prstGeom>
        </p:spPr>
      </p:pic>
    </p:spTree>
    <p:extLst>
      <p:ext uri="{BB962C8B-B14F-4D97-AF65-F5344CB8AC3E}">
        <p14:creationId xmlns:p14="http://schemas.microsoft.com/office/powerpoint/2010/main" val="1450571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14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RESULTS – PRE-TRAINED NETWORKS</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ormAutofit/>
          </a:bodyPr>
          <a:lstStyle/>
          <a:p>
            <a:r>
              <a:rPr lang="en-US" sz="2400" dirty="0"/>
              <a:t>The pre-trained networks produced much better results, but they are still not perfect. Below is the results of the testing dataset.</a:t>
            </a:r>
          </a:p>
          <a:p>
            <a:pPr marL="0" indent="0">
              <a:buNone/>
            </a:pPr>
            <a:endParaRPr lang="en-US" sz="2400" dirty="0"/>
          </a:p>
          <a:p>
            <a:endParaRPr lang="en-US" sz="2400" dirty="0"/>
          </a:p>
        </p:txBody>
      </p:sp>
      <p:graphicFrame>
        <p:nvGraphicFramePr>
          <p:cNvPr id="4" name="Table 3">
            <a:extLst>
              <a:ext uri="{FF2B5EF4-FFF2-40B4-BE49-F238E27FC236}">
                <a16:creationId xmlns:a16="http://schemas.microsoft.com/office/drawing/2014/main" id="{6EE5607E-516F-114C-B2E2-95BD55D56553}"/>
              </a:ext>
            </a:extLst>
          </p:cNvPr>
          <p:cNvGraphicFramePr>
            <a:graphicFrameLocks noGrp="1"/>
          </p:cNvGraphicFramePr>
          <p:nvPr>
            <p:extLst>
              <p:ext uri="{D42A27DB-BD31-4B8C-83A1-F6EECF244321}">
                <p14:modId xmlns:p14="http://schemas.microsoft.com/office/powerpoint/2010/main" val="1981185957"/>
              </p:ext>
            </p:extLst>
          </p:nvPr>
        </p:nvGraphicFramePr>
        <p:xfrm>
          <a:off x="2108200" y="3939521"/>
          <a:ext cx="8127999" cy="14833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3705058698"/>
                    </a:ext>
                  </a:extLst>
                </a:gridCol>
                <a:gridCol w="2709333">
                  <a:extLst>
                    <a:ext uri="{9D8B030D-6E8A-4147-A177-3AD203B41FA5}">
                      <a16:colId xmlns:a16="http://schemas.microsoft.com/office/drawing/2014/main" val="2919499920"/>
                    </a:ext>
                  </a:extLst>
                </a:gridCol>
                <a:gridCol w="2709333">
                  <a:extLst>
                    <a:ext uri="{9D8B030D-6E8A-4147-A177-3AD203B41FA5}">
                      <a16:colId xmlns:a16="http://schemas.microsoft.com/office/drawing/2014/main" val="4149597473"/>
                    </a:ext>
                  </a:extLst>
                </a:gridCol>
              </a:tblGrid>
              <a:tr h="370840">
                <a:tc>
                  <a:txBody>
                    <a:bodyPr/>
                    <a:lstStyle/>
                    <a:p>
                      <a:r>
                        <a:rPr lang="en-US" dirty="0"/>
                        <a:t>Model</a:t>
                      </a:r>
                    </a:p>
                  </a:txBody>
                  <a:tcPr/>
                </a:tc>
                <a:tc>
                  <a:txBody>
                    <a:bodyPr/>
                    <a:lstStyle/>
                    <a:p>
                      <a:r>
                        <a:rPr lang="en-US" dirty="0"/>
                        <a:t>Loss</a:t>
                      </a:r>
                    </a:p>
                  </a:txBody>
                  <a:tcPr/>
                </a:tc>
                <a:tc>
                  <a:txBody>
                    <a:bodyPr/>
                    <a:lstStyle/>
                    <a:p>
                      <a:r>
                        <a:rPr lang="en-US" dirty="0"/>
                        <a:t>Accuracy</a:t>
                      </a:r>
                    </a:p>
                  </a:txBody>
                  <a:tcPr/>
                </a:tc>
                <a:extLst>
                  <a:ext uri="{0D108BD9-81ED-4DB2-BD59-A6C34878D82A}">
                    <a16:rowId xmlns:a16="http://schemas.microsoft.com/office/drawing/2014/main" val="3125468232"/>
                  </a:ext>
                </a:extLst>
              </a:tr>
              <a:tr h="370840">
                <a:tc>
                  <a:txBody>
                    <a:bodyPr/>
                    <a:lstStyle/>
                    <a:p>
                      <a:r>
                        <a:rPr lang="en-US" dirty="0"/>
                        <a:t>VGG19</a:t>
                      </a:r>
                    </a:p>
                  </a:txBody>
                  <a:tcPr/>
                </a:tc>
                <a:tc>
                  <a:txBody>
                    <a:bodyPr/>
                    <a:lstStyle/>
                    <a:p>
                      <a:r>
                        <a:rPr lang="en-US" dirty="0"/>
                        <a:t>4.44</a:t>
                      </a:r>
                    </a:p>
                  </a:txBody>
                  <a:tcPr/>
                </a:tc>
                <a:tc>
                  <a:txBody>
                    <a:bodyPr/>
                    <a:lstStyle/>
                    <a:p>
                      <a:r>
                        <a:rPr lang="en-US" dirty="0"/>
                        <a:t>13.1%</a:t>
                      </a:r>
                    </a:p>
                  </a:txBody>
                  <a:tcPr/>
                </a:tc>
                <a:extLst>
                  <a:ext uri="{0D108BD9-81ED-4DB2-BD59-A6C34878D82A}">
                    <a16:rowId xmlns:a16="http://schemas.microsoft.com/office/drawing/2014/main" val="3302219411"/>
                  </a:ext>
                </a:extLst>
              </a:tr>
              <a:tr h="370840">
                <a:tc>
                  <a:txBody>
                    <a:bodyPr/>
                    <a:lstStyle/>
                    <a:p>
                      <a:r>
                        <a:rPr lang="en-US" dirty="0"/>
                        <a:t>ResNet152V2</a:t>
                      </a:r>
                    </a:p>
                  </a:txBody>
                  <a:tcPr/>
                </a:tc>
                <a:tc>
                  <a:txBody>
                    <a:bodyPr/>
                    <a:lstStyle/>
                    <a:p>
                      <a:r>
                        <a:rPr lang="en-US" dirty="0"/>
                        <a:t>8.66</a:t>
                      </a:r>
                    </a:p>
                  </a:txBody>
                  <a:tcPr/>
                </a:tc>
                <a:tc>
                  <a:txBody>
                    <a:bodyPr/>
                    <a:lstStyle/>
                    <a:p>
                      <a:r>
                        <a:rPr lang="en-US" dirty="0"/>
                        <a:t>18.44%</a:t>
                      </a:r>
                    </a:p>
                  </a:txBody>
                  <a:tcPr/>
                </a:tc>
                <a:extLst>
                  <a:ext uri="{0D108BD9-81ED-4DB2-BD59-A6C34878D82A}">
                    <a16:rowId xmlns:a16="http://schemas.microsoft.com/office/drawing/2014/main" val="655315755"/>
                  </a:ext>
                </a:extLst>
              </a:tr>
              <a:tr h="370840">
                <a:tc>
                  <a:txBody>
                    <a:bodyPr/>
                    <a:lstStyle/>
                    <a:p>
                      <a:r>
                        <a:rPr lang="en-US" dirty="0"/>
                        <a:t>MobileNetV2</a:t>
                      </a:r>
                    </a:p>
                  </a:txBody>
                  <a:tcPr/>
                </a:tc>
                <a:tc>
                  <a:txBody>
                    <a:bodyPr/>
                    <a:lstStyle/>
                    <a:p>
                      <a:r>
                        <a:rPr lang="en-US" dirty="0"/>
                        <a:t>2.23</a:t>
                      </a:r>
                    </a:p>
                  </a:txBody>
                  <a:tcPr/>
                </a:tc>
                <a:tc>
                  <a:txBody>
                    <a:bodyPr/>
                    <a:lstStyle/>
                    <a:p>
                      <a:r>
                        <a:rPr lang="en-US" dirty="0"/>
                        <a:t>45.01%</a:t>
                      </a:r>
                    </a:p>
                  </a:txBody>
                  <a:tcPr/>
                </a:tc>
                <a:extLst>
                  <a:ext uri="{0D108BD9-81ED-4DB2-BD59-A6C34878D82A}">
                    <a16:rowId xmlns:a16="http://schemas.microsoft.com/office/drawing/2014/main" val="134476307"/>
                  </a:ext>
                </a:extLst>
              </a:tr>
            </a:tbl>
          </a:graphicData>
        </a:graphic>
      </p:graphicFrame>
      <p:pic>
        <p:nvPicPr>
          <p:cNvPr id="5" name="Recorded Sound">
            <a:hlinkClick r:id="" action="ppaction://media"/>
            <a:extLst>
              <a:ext uri="{FF2B5EF4-FFF2-40B4-BE49-F238E27FC236}">
                <a16:creationId xmlns:a16="http://schemas.microsoft.com/office/drawing/2014/main" id="{17218BF0-D309-3846-A91D-0AAF4A705AA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78476" y="0"/>
            <a:ext cx="812800" cy="812800"/>
          </a:xfrm>
          <a:prstGeom prst="rect">
            <a:avLst/>
          </a:prstGeom>
        </p:spPr>
      </p:pic>
    </p:spTree>
    <p:extLst>
      <p:ext uri="{BB962C8B-B14F-4D97-AF65-F5344CB8AC3E}">
        <p14:creationId xmlns:p14="http://schemas.microsoft.com/office/powerpoint/2010/main" val="19684648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742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RESULTS – WHICH NETWORK IS BEST?</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ctr">
            <a:normAutofit/>
          </a:bodyPr>
          <a:lstStyle/>
          <a:p>
            <a:r>
              <a:rPr lang="en-US" sz="2400" dirty="0"/>
              <a:t>Even though all of the networks resulted in poor predictions there is a clear winner… MobileNetV2!</a:t>
            </a:r>
          </a:p>
          <a:p>
            <a:pPr marL="0" indent="0">
              <a:buNone/>
            </a:pPr>
            <a:endParaRPr lang="en-US" sz="2400" dirty="0"/>
          </a:p>
          <a:p>
            <a:r>
              <a:rPr lang="en-US" sz="2400" dirty="0"/>
              <a:t>What is surprising is that of all the networks created, MobileNetV2 trained the quickest.</a:t>
            </a:r>
          </a:p>
        </p:txBody>
      </p:sp>
      <p:pic>
        <p:nvPicPr>
          <p:cNvPr id="4" name="Recorded Sound">
            <a:hlinkClick r:id="" action="ppaction://media"/>
            <a:extLst>
              <a:ext uri="{FF2B5EF4-FFF2-40B4-BE49-F238E27FC236}">
                <a16:creationId xmlns:a16="http://schemas.microsoft.com/office/drawing/2014/main" id="{ED1E9CA0-7A29-CA46-A9F3-7C43AFBAFF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94242" y="165538"/>
            <a:ext cx="812800" cy="812800"/>
          </a:xfrm>
          <a:prstGeom prst="rect">
            <a:avLst/>
          </a:prstGeom>
        </p:spPr>
      </p:pic>
    </p:spTree>
    <p:extLst>
      <p:ext uri="{BB962C8B-B14F-4D97-AF65-F5344CB8AC3E}">
        <p14:creationId xmlns:p14="http://schemas.microsoft.com/office/powerpoint/2010/main" val="3769047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60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ctr">
            <a:normAutofit/>
          </a:bodyPr>
          <a:lstStyle/>
          <a:p>
            <a:r>
              <a:rPr lang="en-US" sz="2400" dirty="0"/>
              <a:t>Even though the project resulted in four networks that are not usable, it did highlight areas for future investigation</a:t>
            </a:r>
            <a:r>
              <a:rPr lang="en-US" sz="2400"/>
              <a:t>. </a:t>
            </a:r>
          </a:p>
          <a:p>
            <a:pPr marL="0" indent="0">
              <a:buNone/>
            </a:pPr>
            <a:endParaRPr lang="en-US" sz="2400" dirty="0"/>
          </a:p>
          <a:p>
            <a:r>
              <a:rPr lang="en-US" sz="2400" dirty="0"/>
              <a:t>MobileNetV2 showed lots of promise compared to other pre-trained networks. Perhaps other configurations with this as the base model could be used to produce better results.</a:t>
            </a:r>
          </a:p>
        </p:txBody>
      </p:sp>
      <p:pic>
        <p:nvPicPr>
          <p:cNvPr id="4" name="Recorded Sound">
            <a:hlinkClick r:id="" action="ppaction://media"/>
            <a:extLst>
              <a:ext uri="{FF2B5EF4-FFF2-40B4-BE49-F238E27FC236}">
                <a16:creationId xmlns:a16="http://schemas.microsoft.com/office/drawing/2014/main" id="{F3805A08-CC31-284E-AB42-2F5F41D0C12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3296" y="58683"/>
            <a:ext cx="812800" cy="812800"/>
          </a:xfrm>
          <a:prstGeom prst="rect">
            <a:avLst/>
          </a:prstGeom>
        </p:spPr>
      </p:pic>
    </p:spTree>
    <p:extLst>
      <p:ext uri="{BB962C8B-B14F-4D97-AF65-F5344CB8AC3E}">
        <p14:creationId xmlns:p14="http://schemas.microsoft.com/office/powerpoint/2010/main" val="279574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2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9646F-89EA-884E-9A6D-214A7F7A6A6C}"/>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41D49047-A60B-BC44-9352-3F56887EFCAD}"/>
              </a:ext>
            </a:extLst>
          </p:cNvPr>
          <p:cNvSpPr>
            <a:spLocks noGrp="1"/>
          </p:cNvSpPr>
          <p:nvPr>
            <p:ph idx="1"/>
          </p:nvPr>
        </p:nvSpPr>
        <p:spPr/>
        <p:txBody>
          <a:bodyPr anchor="ctr">
            <a:normAutofit fontScale="92500"/>
          </a:bodyPr>
          <a:lstStyle/>
          <a:p>
            <a:r>
              <a:rPr lang="en-US" sz="2400" dirty="0"/>
              <a:t>Artificial Intelligence (AI) is one of the hottest topics right now. How do we create programs that think for us?</a:t>
            </a:r>
          </a:p>
          <a:p>
            <a:r>
              <a:rPr lang="en-US" sz="2400" dirty="0"/>
              <a:t>One of the primary components of AI is Neural Networks</a:t>
            </a:r>
          </a:p>
          <a:p>
            <a:r>
              <a:rPr lang="en-US" sz="2400" dirty="0"/>
              <a:t>Neural networks aim to mimic human brain function by creating a network of virtual neurons that receive information, process it, and send an output. </a:t>
            </a:r>
          </a:p>
          <a:p>
            <a:r>
              <a:rPr lang="en-US" sz="2400" dirty="0"/>
              <a:t>One application that mimics human processing is Computer Vision (CV). These programs that image data, process it, and make determinations of what is being shown in the image and execute functions based on the input.</a:t>
            </a:r>
          </a:p>
        </p:txBody>
      </p:sp>
      <p:pic>
        <p:nvPicPr>
          <p:cNvPr id="4" name="Recorded Sound">
            <a:hlinkClick r:id="" action="ppaction://media"/>
            <a:extLst>
              <a:ext uri="{FF2B5EF4-FFF2-40B4-BE49-F238E27FC236}">
                <a16:creationId xmlns:a16="http://schemas.microsoft.com/office/drawing/2014/main" id="{B50FEDD9-5C49-7640-A3A5-686F7EEA052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9200" y="0"/>
            <a:ext cx="812800" cy="812800"/>
          </a:xfrm>
          <a:prstGeom prst="rect">
            <a:avLst/>
          </a:prstGeom>
        </p:spPr>
      </p:pic>
    </p:spTree>
    <p:extLst>
      <p:ext uri="{BB962C8B-B14F-4D97-AF65-F5344CB8AC3E}">
        <p14:creationId xmlns:p14="http://schemas.microsoft.com/office/powerpoint/2010/main" val="23827925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3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A6B58-E875-8547-90F4-B4C5EAE98850}"/>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A861D943-8C4D-4244-9468-6AC51B322A55}"/>
              </a:ext>
            </a:extLst>
          </p:cNvPr>
          <p:cNvSpPr>
            <a:spLocks noGrp="1"/>
          </p:cNvSpPr>
          <p:nvPr>
            <p:ph idx="1"/>
          </p:nvPr>
        </p:nvSpPr>
        <p:spPr/>
        <p:txBody>
          <a:bodyPr anchor="ctr">
            <a:normAutofit/>
          </a:bodyPr>
          <a:lstStyle/>
          <a:p>
            <a:r>
              <a:rPr lang="en-US" sz="2400" dirty="0"/>
              <a:t>There are over 100 different dog breeds, each one has its own unique characteristics. </a:t>
            </a:r>
          </a:p>
          <a:p>
            <a:pPr marL="0" indent="0">
              <a:buNone/>
            </a:pPr>
            <a:endParaRPr lang="en-US" sz="2400" dirty="0"/>
          </a:p>
          <a:p>
            <a:r>
              <a:rPr lang="en-US" sz="2400" dirty="0"/>
              <a:t>Most humans would have difficulty identifying different breed. How well would a computer perform?</a:t>
            </a:r>
          </a:p>
          <a:p>
            <a:pPr marL="0" indent="0">
              <a:buNone/>
            </a:pPr>
            <a:endParaRPr lang="en-US" sz="2400" dirty="0"/>
          </a:p>
          <a:p>
            <a:r>
              <a:rPr lang="en-US" sz="2400" dirty="0"/>
              <a:t>This project will look at four different neural networks trained to identify 120 different dog breeds.</a:t>
            </a:r>
          </a:p>
        </p:txBody>
      </p:sp>
      <p:pic>
        <p:nvPicPr>
          <p:cNvPr id="4" name="Recorded Sound">
            <a:hlinkClick r:id="" action="ppaction://media"/>
            <a:extLst>
              <a:ext uri="{FF2B5EF4-FFF2-40B4-BE49-F238E27FC236}">
                <a16:creationId xmlns:a16="http://schemas.microsoft.com/office/drawing/2014/main" id="{490E8138-77A4-4145-9AE7-59EFFB512B0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191766" y="98097"/>
            <a:ext cx="812800" cy="812800"/>
          </a:xfrm>
          <a:prstGeom prst="rect">
            <a:avLst/>
          </a:prstGeom>
        </p:spPr>
      </p:pic>
    </p:spTree>
    <p:extLst>
      <p:ext uri="{BB962C8B-B14F-4D97-AF65-F5344CB8AC3E}">
        <p14:creationId xmlns:p14="http://schemas.microsoft.com/office/powerpoint/2010/main" val="19706094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4DFEC7-CA37-C64E-91DC-3EA8871AB6E9}"/>
              </a:ext>
            </a:extLst>
          </p:cNvPr>
          <p:cNvSpPr>
            <a:spLocks noGrp="1"/>
          </p:cNvSpPr>
          <p:nvPr>
            <p:ph type="title"/>
          </p:nvPr>
        </p:nvSpPr>
        <p:spPr/>
        <p:txBody>
          <a:bodyPr/>
          <a:lstStyle/>
          <a:p>
            <a:r>
              <a:rPr lang="en-US" dirty="0"/>
              <a:t>RESEARCH QUESTIONS</a:t>
            </a:r>
          </a:p>
        </p:txBody>
      </p:sp>
      <p:sp>
        <p:nvSpPr>
          <p:cNvPr id="3" name="Content Placeholder 2">
            <a:extLst>
              <a:ext uri="{FF2B5EF4-FFF2-40B4-BE49-F238E27FC236}">
                <a16:creationId xmlns:a16="http://schemas.microsoft.com/office/drawing/2014/main" id="{1F9B9894-28E4-B946-B539-CD2B9162032C}"/>
              </a:ext>
            </a:extLst>
          </p:cNvPr>
          <p:cNvSpPr>
            <a:spLocks noGrp="1"/>
          </p:cNvSpPr>
          <p:nvPr>
            <p:ph idx="1"/>
          </p:nvPr>
        </p:nvSpPr>
        <p:spPr/>
        <p:txBody>
          <a:bodyPr anchor="ctr">
            <a:normAutofit/>
          </a:bodyPr>
          <a:lstStyle/>
          <a:p>
            <a:r>
              <a:rPr lang="en-US" sz="2400" dirty="0"/>
              <a:t>There are two main questions…</a:t>
            </a:r>
          </a:p>
          <a:p>
            <a:pPr marL="0" indent="0">
              <a:buNone/>
            </a:pPr>
            <a:endParaRPr lang="en-US" sz="2400" dirty="0"/>
          </a:p>
          <a:p>
            <a:pPr marL="457200" lvl="0" indent="-457200">
              <a:buAutoNum type="arabicParenR"/>
            </a:pPr>
            <a:r>
              <a:rPr lang="en-US" sz="2400" dirty="0"/>
              <a:t>How can a custom neural network be created in Keras to identify one of 120 dog breeds from an image?</a:t>
            </a:r>
          </a:p>
          <a:p>
            <a:pPr marL="457200" lvl="0" indent="-457200">
              <a:buAutoNum type="arabicParenR"/>
            </a:pPr>
            <a:r>
              <a:rPr lang="en-US" sz="2400" dirty="0"/>
              <a:t>Is using a pre-trained network trained via transfer learning more    effective than a custom-built model?</a:t>
            </a:r>
          </a:p>
        </p:txBody>
      </p:sp>
      <p:pic>
        <p:nvPicPr>
          <p:cNvPr id="4" name="Recorded Sound">
            <a:hlinkClick r:id="" action="ppaction://media"/>
            <a:extLst>
              <a:ext uri="{FF2B5EF4-FFF2-40B4-BE49-F238E27FC236}">
                <a16:creationId xmlns:a16="http://schemas.microsoft.com/office/drawing/2014/main" id="{6A9C85C0-478D-3F44-9235-00D9583AD7F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07531" y="82331"/>
            <a:ext cx="812800" cy="812800"/>
          </a:xfrm>
          <a:prstGeom prst="rect">
            <a:avLst/>
          </a:prstGeom>
        </p:spPr>
      </p:pic>
    </p:spTree>
    <p:extLst>
      <p:ext uri="{BB962C8B-B14F-4D97-AF65-F5344CB8AC3E}">
        <p14:creationId xmlns:p14="http://schemas.microsoft.com/office/powerpoint/2010/main" val="16378075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8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A1FB6B-BEBB-1C45-8E9D-85414E07CFA6}"/>
              </a:ext>
            </a:extLst>
          </p:cNvPr>
          <p:cNvSpPr>
            <a:spLocks noGrp="1"/>
          </p:cNvSpPr>
          <p:nvPr>
            <p:ph type="title"/>
          </p:nvPr>
        </p:nvSpPr>
        <p:spPr/>
        <p:txBody>
          <a:bodyPr/>
          <a:lstStyle/>
          <a:p>
            <a:r>
              <a:rPr lang="en-US" dirty="0"/>
              <a:t>DATASET INFORMATION</a:t>
            </a:r>
          </a:p>
        </p:txBody>
      </p:sp>
      <p:sp>
        <p:nvSpPr>
          <p:cNvPr id="3" name="Content Placeholder 2">
            <a:extLst>
              <a:ext uri="{FF2B5EF4-FFF2-40B4-BE49-F238E27FC236}">
                <a16:creationId xmlns:a16="http://schemas.microsoft.com/office/drawing/2014/main" id="{BD4D9157-006E-D643-8D95-0AB1E35D37F2}"/>
              </a:ext>
            </a:extLst>
          </p:cNvPr>
          <p:cNvSpPr>
            <a:spLocks noGrp="1"/>
          </p:cNvSpPr>
          <p:nvPr>
            <p:ph idx="1"/>
          </p:nvPr>
        </p:nvSpPr>
        <p:spPr/>
        <p:txBody>
          <a:bodyPr anchor="ctr">
            <a:normAutofit/>
          </a:bodyPr>
          <a:lstStyle/>
          <a:p>
            <a:r>
              <a:rPr lang="en-US" sz="2400" dirty="0"/>
              <a:t>The data that will be used to create the networks comes from Stanford. </a:t>
            </a:r>
            <a:r>
              <a:rPr lang="en-US" sz="2400" dirty="0">
                <a:hlinkClick r:id="rId4"/>
              </a:rPr>
              <a:t>http://vision.stanford.edu/aditya86/ImageNetDogs/</a:t>
            </a:r>
            <a:endParaRPr lang="en-US" sz="2400" dirty="0"/>
          </a:p>
          <a:p>
            <a:pPr marL="0" indent="0">
              <a:buNone/>
            </a:pPr>
            <a:endParaRPr lang="en-US" sz="2400" dirty="0"/>
          </a:p>
          <a:p>
            <a:r>
              <a:rPr lang="en-US" sz="2400" dirty="0"/>
              <a:t>There are over 20,000 images with 120 different breeds (labels).</a:t>
            </a:r>
          </a:p>
          <a:p>
            <a:pPr marL="0" indent="0">
              <a:buNone/>
            </a:pPr>
            <a:endParaRPr lang="en-US" sz="2400" dirty="0"/>
          </a:p>
          <a:p>
            <a:r>
              <a:rPr lang="en-US" sz="2400" dirty="0"/>
              <a:t>Total size of the data is around 760 MB</a:t>
            </a:r>
          </a:p>
        </p:txBody>
      </p:sp>
      <p:pic>
        <p:nvPicPr>
          <p:cNvPr id="4" name="Recorded Sound">
            <a:hlinkClick r:id="" action="ppaction://media"/>
            <a:extLst>
              <a:ext uri="{FF2B5EF4-FFF2-40B4-BE49-F238E27FC236}">
                <a16:creationId xmlns:a16="http://schemas.microsoft.com/office/drawing/2014/main" id="{3C39399E-659F-D945-8564-1434B1E343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3296" y="0"/>
            <a:ext cx="812800" cy="812800"/>
          </a:xfrm>
          <a:prstGeom prst="rect">
            <a:avLst/>
          </a:prstGeom>
        </p:spPr>
      </p:pic>
    </p:spTree>
    <p:extLst>
      <p:ext uri="{BB962C8B-B14F-4D97-AF65-F5344CB8AC3E}">
        <p14:creationId xmlns:p14="http://schemas.microsoft.com/office/powerpoint/2010/main" val="3165420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2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METHODS – IMAGE PROCESSING</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ctr">
            <a:normAutofit/>
          </a:bodyPr>
          <a:lstStyle/>
          <a:p>
            <a:r>
              <a:rPr lang="en-US" sz="2400" dirty="0"/>
              <a:t>Fortunately, all of the images have already been resized</a:t>
            </a:r>
          </a:p>
          <a:p>
            <a:pPr marL="0" indent="0">
              <a:buNone/>
            </a:pPr>
            <a:endParaRPr lang="en-US" sz="2400" dirty="0"/>
          </a:p>
          <a:p>
            <a:r>
              <a:rPr lang="en-US" sz="2400" dirty="0"/>
              <a:t>The only ”processing” that needs to be done is organizing the images into training, validation, and test sets</a:t>
            </a:r>
          </a:p>
          <a:p>
            <a:pPr marL="0" indent="0">
              <a:buNone/>
            </a:pPr>
            <a:endParaRPr lang="en-US" sz="2400" dirty="0"/>
          </a:p>
          <a:p>
            <a:r>
              <a:rPr lang="en-US" sz="2400" dirty="0"/>
              <a:t>A single Python program was created to accomplish this. The package </a:t>
            </a:r>
            <a:r>
              <a:rPr lang="en-US" sz="2400" dirty="0" err="1"/>
              <a:t>split_folders</a:t>
            </a:r>
            <a:r>
              <a:rPr lang="en-US" sz="2400" dirty="0"/>
              <a:t> was used to shuffle and save based on a ratio of 0.8, 0.1, and 0.1</a:t>
            </a:r>
          </a:p>
        </p:txBody>
      </p:sp>
      <p:pic>
        <p:nvPicPr>
          <p:cNvPr id="4" name="Recorded Sound">
            <a:hlinkClick r:id="" action="ppaction://media"/>
            <a:extLst>
              <a:ext uri="{FF2B5EF4-FFF2-40B4-BE49-F238E27FC236}">
                <a16:creationId xmlns:a16="http://schemas.microsoft.com/office/drawing/2014/main" id="{76DA78F6-C25D-C64B-B4FE-48DF75792A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2710" y="90214"/>
            <a:ext cx="812800" cy="812800"/>
          </a:xfrm>
          <a:prstGeom prst="rect">
            <a:avLst/>
          </a:prstGeom>
        </p:spPr>
      </p:pic>
    </p:spTree>
    <p:extLst>
      <p:ext uri="{BB962C8B-B14F-4D97-AF65-F5344CB8AC3E}">
        <p14:creationId xmlns:p14="http://schemas.microsoft.com/office/powerpoint/2010/main" val="3015198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6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METHODS – SCRATCH MADE NETWORK</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ormAutofit/>
          </a:bodyPr>
          <a:lstStyle/>
          <a:p>
            <a:r>
              <a:rPr lang="en-US" sz="2400" dirty="0"/>
              <a:t>Creating a neural network from scratch is an intimidating challenge. </a:t>
            </a:r>
          </a:p>
          <a:p>
            <a:r>
              <a:rPr lang="en-US" sz="2400" dirty="0"/>
              <a:t>Images are fed through with dimensions set at 150 x 150 pixels and 3 color channels (RGB)</a:t>
            </a:r>
          </a:p>
          <a:p>
            <a:r>
              <a:rPr lang="en-US" sz="2400" dirty="0"/>
              <a:t>The first step is to pass the images through four Convolution Layers (with each one having a Max Pooling layer right after it).</a:t>
            </a:r>
          </a:p>
        </p:txBody>
      </p:sp>
      <p:pic>
        <p:nvPicPr>
          <p:cNvPr id="4" name="Picture 3">
            <a:extLst>
              <a:ext uri="{FF2B5EF4-FFF2-40B4-BE49-F238E27FC236}">
                <a16:creationId xmlns:a16="http://schemas.microsoft.com/office/drawing/2014/main" id="{279E484C-4153-4C48-A6BD-0E7F88C9FD36}"/>
              </a:ext>
            </a:extLst>
          </p:cNvPr>
          <p:cNvPicPr>
            <a:picLocks noChangeAspect="1"/>
          </p:cNvPicPr>
          <p:nvPr/>
        </p:nvPicPr>
        <p:blipFill>
          <a:blip r:embed="rId4"/>
          <a:stretch>
            <a:fillRect/>
          </a:stretch>
        </p:blipFill>
        <p:spPr>
          <a:xfrm>
            <a:off x="2901950" y="4748719"/>
            <a:ext cx="6540500" cy="609600"/>
          </a:xfrm>
          <a:prstGeom prst="rect">
            <a:avLst/>
          </a:prstGeom>
        </p:spPr>
      </p:pic>
      <p:pic>
        <p:nvPicPr>
          <p:cNvPr id="5" name="Recorded Sound">
            <a:hlinkClick r:id="" action="ppaction://media"/>
            <a:extLst>
              <a:ext uri="{FF2B5EF4-FFF2-40B4-BE49-F238E27FC236}">
                <a16:creationId xmlns:a16="http://schemas.microsoft.com/office/drawing/2014/main" id="{F32FDDC6-04D7-7946-B463-25BF86DA364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94242" y="0"/>
            <a:ext cx="812800" cy="812800"/>
          </a:xfrm>
          <a:prstGeom prst="rect">
            <a:avLst/>
          </a:prstGeom>
        </p:spPr>
      </p:pic>
    </p:spTree>
    <p:extLst>
      <p:ext uri="{BB962C8B-B14F-4D97-AF65-F5344CB8AC3E}">
        <p14:creationId xmlns:p14="http://schemas.microsoft.com/office/powerpoint/2010/main" val="29965499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75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METHODS – SCRATCH MADE NETWORK</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ormAutofit/>
          </a:bodyPr>
          <a:lstStyle/>
          <a:p>
            <a:r>
              <a:rPr lang="en-US" sz="2400" dirty="0"/>
              <a:t>Once all the Convolution layers have been processed, the data is flattened to a single dimension.</a:t>
            </a:r>
          </a:p>
          <a:p>
            <a:r>
              <a:rPr lang="en-US" sz="2400" dirty="0"/>
              <a:t>A single dense layer with 2048 neurons is created, followed by a Dropout.</a:t>
            </a:r>
          </a:p>
        </p:txBody>
      </p:sp>
      <p:pic>
        <p:nvPicPr>
          <p:cNvPr id="7" name="Picture 6">
            <a:extLst>
              <a:ext uri="{FF2B5EF4-FFF2-40B4-BE49-F238E27FC236}">
                <a16:creationId xmlns:a16="http://schemas.microsoft.com/office/drawing/2014/main" id="{68D8CAFA-F1A8-BC42-9AD2-668BEF79BED7}"/>
              </a:ext>
            </a:extLst>
          </p:cNvPr>
          <p:cNvPicPr>
            <a:picLocks noChangeAspect="1"/>
          </p:cNvPicPr>
          <p:nvPr/>
        </p:nvPicPr>
        <p:blipFill>
          <a:blip r:embed="rId4"/>
          <a:stretch>
            <a:fillRect/>
          </a:stretch>
        </p:blipFill>
        <p:spPr>
          <a:xfrm>
            <a:off x="3911600" y="4394200"/>
            <a:ext cx="4521200" cy="1473200"/>
          </a:xfrm>
          <a:prstGeom prst="rect">
            <a:avLst/>
          </a:prstGeom>
        </p:spPr>
      </p:pic>
      <p:pic>
        <p:nvPicPr>
          <p:cNvPr id="4" name="Recorded Sound">
            <a:hlinkClick r:id="" action="ppaction://media"/>
            <a:extLst>
              <a:ext uri="{FF2B5EF4-FFF2-40B4-BE49-F238E27FC236}">
                <a16:creationId xmlns:a16="http://schemas.microsoft.com/office/drawing/2014/main" id="{9E1A434A-E274-7143-9618-AEE283F1CAA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02124" y="0"/>
            <a:ext cx="812800" cy="812800"/>
          </a:xfrm>
          <a:prstGeom prst="rect">
            <a:avLst/>
          </a:prstGeom>
        </p:spPr>
      </p:pic>
    </p:spTree>
    <p:extLst>
      <p:ext uri="{BB962C8B-B14F-4D97-AF65-F5344CB8AC3E}">
        <p14:creationId xmlns:p14="http://schemas.microsoft.com/office/powerpoint/2010/main" val="3246082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96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4EFC3-63C1-E844-A740-9AE389BD3730}"/>
              </a:ext>
            </a:extLst>
          </p:cNvPr>
          <p:cNvSpPr>
            <a:spLocks noGrp="1"/>
          </p:cNvSpPr>
          <p:nvPr>
            <p:ph type="title"/>
          </p:nvPr>
        </p:nvSpPr>
        <p:spPr/>
        <p:txBody>
          <a:bodyPr/>
          <a:lstStyle/>
          <a:p>
            <a:r>
              <a:rPr lang="en-US" dirty="0"/>
              <a:t>METHODS – PRE-TRAINED NETWORKS</a:t>
            </a:r>
          </a:p>
        </p:txBody>
      </p:sp>
      <p:sp>
        <p:nvSpPr>
          <p:cNvPr id="3" name="Content Placeholder 2">
            <a:extLst>
              <a:ext uri="{FF2B5EF4-FFF2-40B4-BE49-F238E27FC236}">
                <a16:creationId xmlns:a16="http://schemas.microsoft.com/office/drawing/2014/main" id="{64C64BB3-15ED-1A44-9DFF-A809205237DE}"/>
              </a:ext>
            </a:extLst>
          </p:cNvPr>
          <p:cNvSpPr>
            <a:spLocks noGrp="1"/>
          </p:cNvSpPr>
          <p:nvPr>
            <p:ph idx="1"/>
          </p:nvPr>
        </p:nvSpPr>
        <p:spPr/>
        <p:txBody>
          <a:bodyPr anchor="ctr">
            <a:normAutofit/>
          </a:bodyPr>
          <a:lstStyle/>
          <a:p>
            <a:r>
              <a:rPr lang="en-US" sz="2400" dirty="0"/>
              <a:t>There are three different pre-trained networks that will be investigated: VGG19, ResNet152V2, and MobileNetV2</a:t>
            </a:r>
          </a:p>
          <a:p>
            <a:r>
              <a:rPr lang="en-US" sz="2400" dirty="0"/>
              <a:t>The biggest advantage of using a pre-trained network is that it is optimized to process and classify images. One of the challenges with a scratch made network is coming up with an architecture that works.</a:t>
            </a:r>
          </a:p>
          <a:p>
            <a:r>
              <a:rPr lang="en-US" sz="2400" dirty="0"/>
              <a:t>There is one major caveat to keep in mind…</a:t>
            </a:r>
          </a:p>
          <a:p>
            <a:endParaRPr lang="en-US" sz="2400" dirty="0"/>
          </a:p>
        </p:txBody>
      </p:sp>
      <p:pic>
        <p:nvPicPr>
          <p:cNvPr id="4" name="Recorded Sound">
            <a:hlinkClick r:id="" action="ppaction://media"/>
            <a:extLst>
              <a:ext uri="{FF2B5EF4-FFF2-40B4-BE49-F238E27FC236}">
                <a16:creationId xmlns:a16="http://schemas.microsoft.com/office/drawing/2014/main" id="{B1A6EFEB-C1C5-3A49-9D78-C6B90C27E14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2710" y="58683"/>
            <a:ext cx="812800" cy="812800"/>
          </a:xfrm>
          <a:prstGeom prst="rect">
            <a:avLst/>
          </a:prstGeom>
        </p:spPr>
      </p:pic>
    </p:spTree>
    <p:extLst>
      <p:ext uri="{BB962C8B-B14F-4D97-AF65-F5344CB8AC3E}">
        <p14:creationId xmlns:p14="http://schemas.microsoft.com/office/powerpoint/2010/main" val="6357518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811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93</TotalTime>
  <Words>729</Words>
  <Application>Microsoft Macintosh PowerPoint</Application>
  <PresentationFormat>Widescreen</PresentationFormat>
  <Paragraphs>84</Paragraphs>
  <Slides>14</Slides>
  <Notes>0</Notes>
  <HiddenSlides>0</HiddenSlides>
  <MMClips>14</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14</vt:i4>
      </vt:variant>
    </vt:vector>
  </HeadingPairs>
  <TitlesOfParts>
    <vt:vector size="16" baseType="lpstr">
      <vt:lpstr>Franklin Gothic Book</vt:lpstr>
      <vt:lpstr>Crop</vt:lpstr>
      <vt:lpstr>IMAGE CLASSIFICATION WHO’S THAT DOGGIE IN THE WINDOW?</vt:lpstr>
      <vt:lpstr>INTRODUCTION</vt:lpstr>
      <vt:lpstr>PROBLEM STATEMENT</vt:lpstr>
      <vt:lpstr>RESEARCH QUESTIONS</vt:lpstr>
      <vt:lpstr>DATASET INFORMATION</vt:lpstr>
      <vt:lpstr>METHODS – IMAGE PROCESSING</vt:lpstr>
      <vt:lpstr>METHODS – SCRATCH MADE NETWORK</vt:lpstr>
      <vt:lpstr>METHODS – SCRATCH MADE NETWORK</vt:lpstr>
      <vt:lpstr>METHODS – PRE-TRAINED NETWORKS</vt:lpstr>
      <vt:lpstr>METHODS – EVALUATING PREDICTIONS</vt:lpstr>
      <vt:lpstr>RESULTS – SCRATCH MADE NETWORK</vt:lpstr>
      <vt:lpstr>RESULTS – PRE-TRAINED NETWORKS</vt:lpstr>
      <vt:lpstr>RESULTS – WHICH NETWORK IS BEST?</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CLASSIFICATION WHO’S THAT DOGGIE IN THE WINDOW?</dc:title>
  <dc:creator>Microsoft Office User</dc:creator>
  <cp:lastModifiedBy>Microsoft Office User</cp:lastModifiedBy>
  <cp:revision>14</cp:revision>
  <dcterms:created xsi:type="dcterms:W3CDTF">2020-08-01T01:32:37Z</dcterms:created>
  <dcterms:modified xsi:type="dcterms:W3CDTF">2020-08-04T17:38:11Z</dcterms:modified>
</cp:coreProperties>
</file>

<file path=docProps/thumbnail.jpeg>
</file>